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0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  <p:sldId id="266" r:id="rId7"/>
    <p:sldId id="283" r:id="rId8"/>
    <p:sldId id="280" r:id="rId9"/>
    <p:sldId id="262" r:id="rId10"/>
    <p:sldId id="263" r:id="rId11"/>
    <p:sldId id="264" r:id="rId12"/>
    <p:sldId id="284" r:id="rId13"/>
    <p:sldId id="285" r:id="rId14"/>
    <p:sldId id="270" r:id="rId15"/>
    <p:sldId id="272" r:id="rId16"/>
    <p:sldId id="273" r:id="rId17"/>
    <p:sldId id="277" r:id="rId18"/>
    <p:sldId id="271" r:id="rId19"/>
    <p:sldId id="275" r:id="rId20"/>
    <p:sldId id="281" r:id="rId21"/>
    <p:sldId id="265" r:id="rId22"/>
    <p:sldId id="276" r:id="rId23"/>
    <p:sldId id="282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cial Recogntion" id="{5713FC84-ECB8-484A-9F05-70E254B32E77}">
          <p14:sldIdLst>
            <p14:sldId id="256"/>
            <p14:sldId id="260"/>
            <p14:sldId id="258"/>
            <p14:sldId id="257"/>
            <p14:sldId id="259"/>
            <p14:sldId id="266"/>
            <p14:sldId id="283"/>
            <p14:sldId id="280"/>
            <p14:sldId id="262"/>
            <p14:sldId id="263"/>
            <p14:sldId id="264"/>
            <p14:sldId id="284"/>
            <p14:sldId id="285"/>
            <p14:sldId id="270"/>
            <p14:sldId id="272"/>
            <p14:sldId id="273"/>
            <p14:sldId id="277"/>
            <p14:sldId id="271"/>
            <p14:sldId id="275"/>
            <p14:sldId id="281"/>
            <p14:sldId id="265"/>
            <p14:sldId id="276"/>
            <p14:sldId id="28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al Bansal" initials="SB" lastIdx="1" clrIdx="0">
    <p:extLst>
      <p:ext uri="{19B8F6BF-5375-455C-9EA6-DF929625EA0E}">
        <p15:presenceInfo xmlns:p15="http://schemas.microsoft.com/office/powerpoint/2012/main" userId="Sajal Bans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72C7"/>
    <a:srgbClr val="375F92"/>
    <a:srgbClr val="22919E"/>
    <a:srgbClr val="244060"/>
    <a:srgbClr val="22919C"/>
    <a:srgbClr val="228F9E"/>
    <a:srgbClr val="298F9E"/>
    <a:srgbClr val="29839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Startdate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Sheet1!$A$3:$A$7</c:f>
              <c:strCache>
                <c:ptCount val="5"/>
                <c:pt idx="0">
                  <c:v>Face Recognition
Attendace System</c:v>
                </c:pt>
                <c:pt idx="1">
                  <c:v>Requirement Analysis</c:v>
                </c:pt>
                <c:pt idx="2">
                  <c:v>Designing</c:v>
                </c:pt>
                <c:pt idx="3">
                  <c:v>Implementation</c:v>
                </c:pt>
                <c:pt idx="4">
                  <c:v>Testing</c:v>
                </c:pt>
              </c:strCache>
            </c:strRef>
          </c:cat>
          <c:val>
            <c:numRef>
              <c:f>Sheet1!$B$3:$B$7</c:f>
              <c:numCache>
                <c:formatCode>m/d/yyyy</c:formatCode>
                <c:ptCount val="5"/>
                <c:pt idx="0">
                  <c:v>43863</c:v>
                </c:pt>
                <c:pt idx="1">
                  <c:v>43863</c:v>
                </c:pt>
                <c:pt idx="2">
                  <c:v>43878</c:v>
                </c:pt>
                <c:pt idx="3">
                  <c:v>43902</c:v>
                </c:pt>
                <c:pt idx="4">
                  <c:v>43953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8A-419F-AC9A-618DB93F1A67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Estimated TimeDuration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8E8A-419F-AC9A-618DB93F1A67}"/>
              </c:ext>
            </c:extLst>
          </c:dPt>
          <c:cat>
            <c:strRef>
              <c:f>Sheet1!$A$3:$A$7</c:f>
              <c:strCache>
                <c:ptCount val="5"/>
                <c:pt idx="0">
                  <c:v>Face Recognition
Attendace System</c:v>
                </c:pt>
                <c:pt idx="1">
                  <c:v>Requirement Analysis</c:v>
                </c:pt>
                <c:pt idx="2">
                  <c:v>Designing</c:v>
                </c:pt>
                <c:pt idx="3">
                  <c:v>Implementation</c:v>
                </c:pt>
                <c:pt idx="4">
                  <c:v>Testing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75</c:v>
                </c:pt>
                <c:pt idx="1">
                  <c:v>15</c:v>
                </c:pt>
                <c:pt idx="2">
                  <c:v>10</c:v>
                </c:pt>
                <c:pt idx="3">
                  <c:v>45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8A-419F-AC9A-618DB93F1A67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Extra Days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8E8A-419F-AC9A-618DB93F1A67}"/>
              </c:ext>
            </c:extLst>
          </c:dPt>
          <c:cat>
            <c:strRef>
              <c:f>Sheet1!$A$3:$A$7</c:f>
              <c:strCache>
                <c:ptCount val="5"/>
                <c:pt idx="0">
                  <c:v>Face Recognition
Attendace System</c:v>
                </c:pt>
                <c:pt idx="1">
                  <c:v>Requirement Analysis</c:v>
                </c:pt>
                <c:pt idx="2">
                  <c:v>Designing</c:v>
                </c:pt>
                <c:pt idx="3">
                  <c:v>Implementation</c:v>
                </c:pt>
                <c:pt idx="4">
                  <c:v>Testing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20</c:v>
                </c:pt>
                <c:pt idx="1">
                  <c:v>0</c:v>
                </c:pt>
                <c:pt idx="2">
                  <c:v>2</c:v>
                </c:pt>
                <c:pt idx="3">
                  <c:v>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E8A-419F-AC9A-618DB93F1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7157224"/>
        <c:axId val="437160176"/>
        <c:axId val="0"/>
      </c:bar3DChart>
      <c:catAx>
        <c:axId val="4371572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60176"/>
        <c:crosses val="autoZero"/>
        <c:auto val="0"/>
        <c:lblAlgn val="ctr"/>
        <c:lblOffset val="100"/>
        <c:noMultiLvlLbl val="0"/>
      </c:catAx>
      <c:valAx>
        <c:axId val="437160176"/>
        <c:scaling>
          <c:orientation val="minMax"/>
          <c:min val="4386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57224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C3DB5-4B62-4A03-967E-D71808CE50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6CBC11-5016-4D60-82D1-F6AE070E956C}">
      <dgm:prSet/>
      <dgm:spPr/>
      <dgm:t>
        <a:bodyPr/>
        <a:lstStyle/>
        <a:p>
          <a:pPr algn="ctr" rtl="0"/>
          <a:r>
            <a:rPr lang="en-US" b="1" dirty="0"/>
            <a:t>Er. Lalit Mohan Gupta</a:t>
          </a:r>
          <a:endParaRPr lang="en-IN" dirty="0"/>
        </a:p>
      </dgm:t>
    </dgm:pt>
    <dgm:pt modelId="{39A075A5-F249-40A1-A1A3-1A5EFA3F288C}" type="parTrans" cxnId="{14DB7F9E-F189-4B17-8786-08CF34BE48B8}">
      <dgm:prSet/>
      <dgm:spPr/>
      <dgm:t>
        <a:bodyPr/>
        <a:lstStyle/>
        <a:p>
          <a:endParaRPr lang="en-IN"/>
        </a:p>
      </dgm:t>
    </dgm:pt>
    <dgm:pt modelId="{9BB0D45E-01A2-479A-9A58-CE69D6AC37D4}" type="sibTrans" cxnId="{14DB7F9E-F189-4B17-8786-08CF34BE48B8}">
      <dgm:prSet/>
      <dgm:spPr/>
      <dgm:t>
        <a:bodyPr/>
        <a:lstStyle/>
        <a:p>
          <a:endParaRPr lang="en-IN"/>
        </a:p>
      </dgm:t>
    </dgm:pt>
    <dgm:pt modelId="{5A0ACACD-24E7-4527-BABC-A8F1EC65D60A}" type="pres">
      <dgm:prSet presAssocID="{F0CC3DB5-4B62-4A03-967E-D71808CE50D3}" presName="linear" presStyleCnt="0">
        <dgm:presLayoutVars>
          <dgm:animLvl val="lvl"/>
          <dgm:resizeHandles val="exact"/>
        </dgm:presLayoutVars>
      </dgm:prSet>
      <dgm:spPr/>
    </dgm:pt>
    <dgm:pt modelId="{15FEBDCE-79AF-486B-9F88-C9C6E216EB96}" type="pres">
      <dgm:prSet presAssocID="{5F6CBC11-5016-4D60-82D1-F6AE070E956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4DB7F9E-F189-4B17-8786-08CF34BE48B8}" srcId="{F0CC3DB5-4B62-4A03-967E-D71808CE50D3}" destId="{5F6CBC11-5016-4D60-82D1-F6AE070E956C}" srcOrd="0" destOrd="0" parTransId="{39A075A5-F249-40A1-A1A3-1A5EFA3F288C}" sibTransId="{9BB0D45E-01A2-479A-9A58-CE69D6AC37D4}"/>
    <dgm:cxn modelId="{BA2BF7D2-B984-4D6C-AEC3-208A625BEF96}" type="presOf" srcId="{F0CC3DB5-4B62-4A03-967E-D71808CE50D3}" destId="{5A0ACACD-24E7-4527-BABC-A8F1EC65D60A}" srcOrd="0" destOrd="0" presId="urn:microsoft.com/office/officeart/2005/8/layout/vList2"/>
    <dgm:cxn modelId="{1BE99FD4-E046-43EC-9676-A2FB955180BB}" type="presOf" srcId="{5F6CBC11-5016-4D60-82D1-F6AE070E956C}" destId="{15FEBDCE-79AF-486B-9F88-C9C6E216EB96}" srcOrd="0" destOrd="0" presId="urn:microsoft.com/office/officeart/2005/8/layout/vList2"/>
    <dgm:cxn modelId="{A67F8FB6-B07E-4B00-A0D2-6A326EDCC151}" type="presParOf" srcId="{5A0ACACD-24E7-4527-BABC-A8F1EC65D60A}" destId="{15FEBDCE-79AF-486B-9F88-C9C6E216EB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7059C3-2CC3-4892-AFC8-8F0363A64512}" type="doc">
      <dgm:prSet loTypeId="urn:microsoft.com/office/officeart/2005/8/layout/vList3" loCatId="list" qsTypeId="urn:microsoft.com/office/officeart/2005/8/quickstyle/3d5" qsCatId="3D" csTypeId="urn:microsoft.com/office/officeart/2005/8/colors/accent1_2" csCatId="accent1" phldr="1"/>
      <dgm:spPr/>
    </dgm:pt>
    <dgm:pt modelId="{C3104AEE-0698-4AF9-900B-A7B593A7AED3}" type="pres">
      <dgm:prSet presAssocID="{7C7059C3-2CC3-4892-AFC8-8F0363A64512}" presName="linearFlow" presStyleCnt="0">
        <dgm:presLayoutVars>
          <dgm:dir/>
          <dgm:resizeHandles val="exact"/>
        </dgm:presLayoutVars>
      </dgm:prSet>
      <dgm:spPr/>
    </dgm:pt>
  </dgm:ptLst>
  <dgm:cxnLst>
    <dgm:cxn modelId="{97072CCC-C6B6-497E-B1B1-6067E6206990}" type="presOf" srcId="{7C7059C3-2CC3-4892-AFC8-8F0363A64512}" destId="{C3104AEE-0698-4AF9-900B-A7B593A7AED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7059C3-2CC3-4892-AFC8-8F0363A6451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C3DE3963-8046-4939-B7ED-51FBB803A2DA}">
      <dgm:prSet phldrT="[Text]"/>
      <dgm:spPr>
        <a:xfrm rot="10800000">
          <a:off x="1616845" y="1373118"/>
          <a:ext cx="5371338" cy="1055656"/>
        </a:xfrm>
        <a:prstGeom prst="homePlate">
          <a:avLst/>
        </a:prstGeo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Adobe XD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DC7E575B-66BD-4FCD-8F50-837F7DD87FB7}" type="parTrans" cxnId="{1CC1F0A3-6D25-4A66-9B03-E2F85FFED9B7}">
      <dgm:prSet/>
      <dgm:spPr/>
      <dgm:t>
        <a:bodyPr/>
        <a:lstStyle/>
        <a:p>
          <a:endParaRPr lang="en-US"/>
        </a:p>
      </dgm:t>
    </dgm:pt>
    <dgm:pt modelId="{1E37D9C9-2023-446C-A70C-7B52E274F09D}" type="sibTrans" cxnId="{1CC1F0A3-6D25-4A66-9B03-E2F85FFED9B7}">
      <dgm:prSet/>
      <dgm:spPr/>
      <dgm:t>
        <a:bodyPr/>
        <a:lstStyle/>
        <a:p>
          <a:endParaRPr lang="en-US"/>
        </a:p>
      </dgm:t>
    </dgm:pt>
    <dgm:pt modelId="{129547BA-DD40-44A0-85F5-FBC1E0A46C7A}">
      <dgm:prSet phldrT="[Text]"/>
      <dgm:spPr>
        <a:xfrm rot="10800000">
          <a:off x="1616845" y="4114672"/>
          <a:ext cx="5371338" cy="1055656"/>
        </a:xfrm>
        <a:prstGeom prst="homePlate">
          <a:avLst/>
        </a:prstGeo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SQLite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E5C0BFC2-DEF7-4E42-B4C7-34A533FFD868}" type="parTrans" cxnId="{FF5BF850-C72C-4713-A730-4E297FCE5774}">
      <dgm:prSet/>
      <dgm:spPr/>
      <dgm:t>
        <a:bodyPr/>
        <a:lstStyle/>
        <a:p>
          <a:endParaRPr lang="en-US"/>
        </a:p>
      </dgm:t>
    </dgm:pt>
    <dgm:pt modelId="{CED5C581-AE07-4107-8655-35F0338AEEB7}" type="sibTrans" cxnId="{FF5BF850-C72C-4713-A730-4E297FCE5774}">
      <dgm:prSet/>
      <dgm:spPr/>
      <dgm:t>
        <a:bodyPr/>
        <a:lstStyle/>
        <a:p>
          <a:endParaRPr lang="en-US"/>
        </a:p>
      </dgm:t>
    </dgm:pt>
    <dgm:pt modelId="{B3A4EFA7-5478-469B-84BC-BC0DF39EDCA1}">
      <dgm:prSet phldrT="[Text]"/>
      <dgm:spPr>
        <a:xfrm rot="10800000">
          <a:off x="1616845" y="2340"/>
          <a:ext cx="5371338" cy="1055656"/>
        </a:xfrm>
        <a:prstGeom prst="homePlate">
          <a:avLst/>
        </a:prstGeo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PyCharm</a:t>
          </a:r>
        </a:p>
      </dgm:t>
    </dgm:pt>
    <dgm:pt modelId="{0507017F-6EA8-4CD8-B755-21771858F4D2}" type="sibTrans" cxnId="{51084AC1-B3E9-47C8-9D56-11115C973498}">
      <dgm:prSet/>
      <dgm:spPr/>
      <dgm:t>
        <a:bodyPr/>
        <a:lstStyle/>
        <a:p>
          <a:endParaRPr lang="en-US"/>
        </a:p>
      </dgm:t>
    </dgm:pt>
    <dgm:pt modelId="{37608868-0BAB-4493-9B83-3E2C295CAE35}" type="parTrans" cxnId="{51084AC1-B3E9-47C8-9D56-11115C973498}">
      <dgm:prSet/>
      <dgm:spPr/>
      <dgm:t>
        <a:bodyPr/>
        <a:lstStyle/>
        <a:p>
          <a:endParaRPr lang="en-US"/>
        </a:p>
      </dgm:t>
    </dgm:pt>
    <dgm:pt modelId="{C3104AEE-0698-4AF9-900B-A7B593A7AED3}" type="pres">
      <dgm:prSet presAssocID="{7C7059C3-2CC3-4892-AFC8-8F0363A64512}" presName="linearFlow" presStyleCnt="0">
        <dgm:presLayoutVars>
          <dgm:dir/>
          <dgm:resizeHandles val="exact"/>
        </dgm:presLayoutVars>
      </dgm:prSet>
      <dgm:spPr/>
    </dgm:pt>
    <dgm:pt modelId="{A421D7ED-A81C-4265-9BCB-CFCC69C2EB94}" type="pres">
      <dgm:prSet presAssocID="{B3A4EFA7-5478-469B-84BC-BC0DF39EDCA1}" presName="composite" presStyleCnt="0"/>
      <dgm:spPr/>
    </dgm:pt>
    <dgm:pt modelId="{D381ABF7-51AD-44E5-900F-CDC8041FEF29}" type="pres">
      <dgm:prSet presAssocID="{B3A4EFA7-5478-469B-84BC-BC0DF39EDCA1}" presName="imgShp" presStyleLbl="fgImgPlace1" presStyleIdx="0" presStyleCnt="3" custLinFactNeighborX="3691" custLinFactNeighborY="-836"/>
      <dgm:spPr>
        <a:xfrm>
          <a:off x="1089016" y="2340"/>
          <a:ext cx="1055656" cy="1055656"/>
        </a:xfrm>
        <a:prstGeom prst="ellipse">
          <a:avLst/>
        </a:prstGeom>
      </dgm:spPr>
    </dgm:pt>
    <dgm:pt modelId="{14EE15BD-0E50-4EEF-99F6-D411B40866AF}" type="pres">
      <dgm:prSet presAssocID="{B3A4EFA7-5478-469B-84BC-BC0DF39EDCA1}" presName="txShp" presStyleLbl="node1" presStyleIdx="0" presStyleCnt="3" custLinFactNeighborX="1087" custLinFactNeighborY="-856">
        <dgm:presLayoutVars>
          <dgm:bulletEnabled val="1"/>
        </dgm:presLayoutVars>
      </dgm:prSet>
      <dgm:spPr/>
    </dgm:pt>
    <dgm:pt modelId="{00D2E05F-E24B-464B-8DDA-8363E4401AA9}" type="pres">
      <dgm:prSet presAssocID="{0507017F-6EA8-4CD8-B755-21771858F4D2}" presName="spacing" presStyleCnt="0"/>
      <dgm:spPr/>
    </dgm:pt>
    <dgm:pt modelId="{A961C45D-6852-4A50-BB85-F65C447B7830}" type="pres">
      <dgm:prSet presAssocID="{C3DE3963-8046-4939-B7ED-51FBB803A2DA}" presName="composite" presStyleCnt="0"/>
      <dgm:spPr/>
    </dgm:pt>
    <dgm:pt modelId="{6CAFB80F-B1E0-4B79-A9DB-D7534FB07C15}" type="pres">
      <dgm:prSet presAssocID="{C3DE3963-8046-4939-B7ED-51FBB803A2DA}" presName="imgShp" presStyleLbl="fgImgPlace1" presStyleIdx="1" presStyleCnt="3" custLinFactNeighborX="3581" custLinFactNeighborY="-3635"/>
      <dgm:spPr>
        <a:xfrm>
          <a:off x="1089016" y="1373118"/>
          <a:ext cx="1055656" cy="10556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CD2C755-8D05-40F3-AAD9-3CBC9A6C6CD7}" type="pres">
      <dgm:prSet presAssocID="{C3DE3963-8046-4939-B7ED-51FBB803A2DA}" presName="txShp" presStyleLbl="node1" presStyleIdx="1" presStyleCnt="3">
        <dgm:presLayoutVars>
          <dgm:bulletEnabled val="1"/>
        </dgm:presLayoutVars>
      </dgm:prSet>
      <dgm:spPr/>
    </dgm:pt>
    <dgm:pt modelId="{21F2192C-DB96-4D49-8F63-05E29FF34213}" type="pres">
      <dgm:prSet presAssocID="{1E37D9C9-2023-446C-A70C-7B52E274F09D}" presName="spacing" presStyleCnt="0"/>
      <dgm:spPr/>
    </dgm:pt>
    <dgm:pt modelId="{862877EB-7C81-421F-9419-7C8DE3E484A8}" type="pres">
      <dgm:prSet presAssocID="{129547BA-DD40-44A0-85F5-FBC1E0A46C7A}" presName="composite" presStyleCnt="0"/>
      <dgm:spPr/>
    </dgm:pt>
    <dgm:pt modelId="{B05FC186-2956-4386-A973-508FD4431890}" type="pres">
      <dgm:prSet presAssocID="{129547BA-DD40-44A0-85F5-FBC1E0A46C7A}" presName="imgShp" presStyleLbl="fgImgPlace1" presStyleIdx="2" presStyleCnt="3" custLinFactNeighborX="-963" custLinFactNeighborY="-5452"/>
      <dgm:spPr>
        <a:xfrm>
          <a:off x="1089016" y="4114672"/>
          <a:ext cx="1055656" cy="105565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827BF0B-431D-462B-B1B4-3C8C31070D9D}" type="pres">
      <dgm:prSet presAssocID="{129547BA-DD40-44A0-85F5-FBC1E0A46C7A}" presName="txShp" presStyleLbl="node1" presStyleIdx="2" presStyleCnt="3">
        <dgm:presLayoutVars>
          <dgm:bulletEnabled val="1"/>
        </dgm:presLayoutVars>
      </dgm:prSet>
      <dgm:spPr/>
    </dgm:pt>
  </dgm:ptLst>
  <dgm:cxnLst>
    <dgm:cxn modelId="{DB7F3009-501A-4038-9DC2-CFA3F5E73DEC}" type="presOf" srcId="{C3DE3963-8046-4939-B7ED-51FBB803A2DA}" destId="{5CD2C755-8D05-40F3-AAD9-3CBC9A6C6CD7}" srcOrd="0" destOrd="0" presId="urn:microsoft.com/office/officeart/2005/8/layout/vList3"/>
    <dgm:cxn modelId="{08A8C562-D198-4CA1-8A7A-81FA7DB89877}" type="presOf" srcId="{B3A4EFA7-5478-469B-84BC-BC0DF39EDCA1}" destId="{14EE15BD-0E50-4EEF-99F6-D411B40866AF}" srcOrd="0" destOrd="0" presId="urn:microsoft.com/office/officeart/2005/8/layout/vList3"/>
    <dgm:cxn modelId="{FF5BF850-C72C-4713-A730-4E297FCE5774}" srcId="{7C7059C3-2CC3-4892-AFC8-8F0363A64512}" destId="{129547BA-DD40-44A0-85F5-FBC1E0A46C7A}" srcOrd="2" destOrd="0" parTransId="{E5C0BFC2-DEF7-4E42-B4C7-34A533FFD868}" sibTransId="{CED5C581-AE07-4107-8655-35F0338AEEB7}"/>
    <dgm:cxn modelId="{1CC1F0A3-6D25-4A66-9B03-E2F85FFED9B7}" srcId="{7C7059C3-2CC3-4892-AFC8-8F0363A64512}" destId="{C3DE3963-8046-4939-B7ED-51FBB803A2DA}" srcOrd="1" destOrd="0" parTransId="{DC7E575B-66BD-4FCD-8F50-837F7DD87FB7}" sibTransId="{1E37D9C9-2023-446C-A70C-7B52E274F09D}"/>
    <dgm:cxn modelId="{0D9679A9-8AA1-49AE-853C-6263952C1336}" type="presOf" srcId="{129547BA-DD40-44A0-85F5-FBC1E0A46C7A}" destId="{3827BF0B-431D-462B-B1B4-3C8C31070D9D}" srcOrd="0" destOrd="0" presId="urn:microsoft.com/office/officeart/2005/8/layout/vList3"/>
    <dgm:cxn modelId="{51084AC1-B3E9-47C8-9D56-11115C973498}" srcId="{7C7059C3-2CC3-4892-AFC8-8F0363A64512}" destId="{B3A4EFA7-5478-469B-84BC-BC0DF39EDCA1}" srcOrd="0" destOrd="0" parTransId="{37608868-0BAB-4493-9B83-3E2C295CAE35}" sibTransId="{0507017F-6EA8-4CD8-B755-21771858F4D2}"/>
    <dgm:cxn modelId="{9E8851F5-57F0-4306-833C-907C65C2C9BE}" type="presOf" srcId="{7C7059C3-2CC3-4892-AFC8-8F0363A64512}" destId="{C3104AEE-0698-4AF9-900B-A7B593A7AED3}" srcOrd="0" destOrd="0" presId="urn:microsoft.com/office/officeart/2005/8/layout/vList3"/>
    <dgm:cxn modelId="{6A3E4F4E-03DD-40F7-99F3-F3666AC601A3}" type="presParOf" srcId="{C3104AEE-0698-4AF9-900B-A7B593A7AED3}" destId="{A421D7ED-A81C-4265-9BCB-CFCC69C2EB94}" srcOrd="0" destOrd="0" presId="urn:microsoft.com/office/officeart/2005/8/layout/vList3"/>
    <dgm:cxn modelId="{38FE7E4F-0123-467D-B985-F82A3EB24B14}" type="presParOf" srcId="{A421D7ED-A81C-4265-9BCB-CFCC69C2EB94}" destId="{D381ABF7-51AD-44E5-900F-CDC8041FEF29}" srcOrd="0" destOrd="0" presId="urn:microsoft.com/office/officeart/2005/8/layout/vList3"/>
    <dgm:cxn modelId="{96ADE2C8-8D48-4BB2-85EA-CCCE90E50550}" type="presParOf" srcId="{A421D7ED-A81C-4265-9BCB-CFCC69C2EB94}" destId="{14EE15BD-0E50-4EEF-99F6-D411B40866AF}" srcOrd="1" destOrd="0" presId="urn:microsoft.com/office/officeart/2005/8/layout/vList3"/>
    <dgm:cxn modelId="{E7A13FFC-60B5-4B3B-9945-1CEDF6D9E7DD}" type="presParOf" srcId="{C3104AEE-0698-4AF9-900B-A7B593A7AED3}" destId="{00D2E05F-E24B-464B-8DDA-8363E4401AA9}" srcOrd="1" destOrd="0" presId="urn:microsoft.com/office/officeart/2005/8/layout/vList3"/>
    <dgm:cxn modelId="{A3190A50-E204-4B6F-94D8-A5FE83BB8EB5}" type="presParOf" srcId="{C3104AEE-0698-4AF9-900B-A7B593A7AED3}" destId="{A961C45D-6852-4A50-BB85-F65C447B7830}" srcOrd="2" destOrd="0" presId="urn:microsoft.com/office/officeart/2005/8/layout/vList3"/>
    <dgm:cxn modelId="{62B9C703-4A6E-4C5B-9B62-1D91CF74B026}" type="presParOf" srcId="{A961C45D-6852-4A50-BB85-F65C447B7830}" destId="{6CAFB80F-B1E0-4B79-A9DB-D7534FB07C15}" srcOrd="0" destOrd="0" presId="urn:microsoft.com/office/officeart/2005/8/layout/vList3"/>
    <dgm:cxn modelId="{A5DBFC12-E8F2-482A-B05C-DAF6F89D7B64}" type="presParOf" srcId="{A961C45D-6852-4A50-BB85-F65C447B7830}" destId="{5CD2C755-8D05-40F3-AAD9-3CBC9A6C6CD7}" srcOrd="1" destOrd="0" presId="urn:microsoft.com/office/officeart/2005/8/layout/vList3"/>
    <dgm:cxn modelId="{DDA7BB1A-69B3-4FA3-A19D-F23EB26E3727}" type="presParOf" srcId="{C3104AEE-0698-4AF9-900B-A7B593A7AED3}" destId="{21F2192C-DB96-4D49-8F63-05E29FF34213}" srcOrd="3" destOrd="0" presId="urn:microsoft.com/office/officeart/2005/8/layout/vList3"/>
    <dgm:cxn modelId="{017BD57C-5CE1-4324-93AE-6F9515F3F758}" type="presParOf" srcId="{C3104AEE-0698-4AF9-900B-A7B593A7AED3}" destId="{862877EB-7C81-421F-9419-7C8DE3E484A8}" srcOrd="4" destOrd="0" presId="urn:microsoft.com/office/officeart/2005/8/layout/vList3"/>
    <dgm:cxn modelId="{1185D14F-821D-4BF4-9F60-BD59E4C6A5DD}" type="presParOf" srcId="{862877EB-7C81-421F-9419-7C8DE3E484A8}" destId="{B05FC186-2956-4386-A973-508FD4431890}" srcOrd="0" destOrd="0" presId="urn:microsoft.com/office/officeart/2005/8/layout/vList3"/>
    <dgm:cxn modelId="{0F206D5D-89E6-487B-AD26-6BFE8FC86DFF}" type="presParOf" srcId="{862877EB-7C81-421F-9419-7C8DE3E484A8}" destId="{3827BF0B-431D-462B-B1B4-3C8C31070D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BDCE-79AF-486B-9F88-C9C6E216EB96}">
      <dsp:nvSpPr>
        <dsp:cNvPr id="0" name=""/>
        <dsp:cNvSpPr/>
      </dsp:nvSpPr>
      <dsp:spPr>
        <a:xfrm>
          <a:off x="0" y="4567"/>
          <a:ext cx="3261922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Er. Lalit Mohan Gupta</a:t>
          </a:r>
          <a:endParaRPr lang="en-IN" sz="2400" kern="1200" dirty="0"/>
        </a:p>
      </dsp:txBody>
      <dsp:txXfrm>
        <a:off x="28100" y="32667"/>
        <a:ext cx="3205722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E15BD-0E50-4EEF-99F6-D411B40866AF}">
      <dsp:nvSpPr>
        <dsp:cNvPr id="0" name=""/>
        <dsp:cNvSpPr/>
      </dsp:nvSpPr>
      <dsp:spPr>
        <a:xfrm rot="10800000">
          <a:off x="1770689" y="0"/>
          <a:ext cx="5371338" cy="143748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3893" tIns="220980" rIns="412496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Arial"/>
              <a:ea typeface="+mn-ea"/>
              <a:cs typeface="+mn-cs"/>
            </a:rPr>
            <a:t>PyCharm</a:t>
          </a:r>
        </a:p>
      </dsp:txBody>
      <dsp:txXfrm rot="10800000">
        <a:off x="2130061" y="0"/>
        <a:ext cx="5011966" cy="1437489"/>
      </dsp:txXfrm>
    </dsp:sp>
    <dsp:sp modelId="{D381ABF7-51AD-44E5-900F-CDC8041FEF29}">
      <dsp:nvSpPr>
        <dsp:cNvPr id="0" name=""/>
        <dsp:cNvSpPr/>
      </dsp:nvSpPr>
      <dsp:spPr>
        <a:xfrm>
          <a:off x="1046616" y="0"/>
          <a:ext cx="1437489" cy="143748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2C755-8D05-40F3-AAD9-3CBC9A6C6CD7}">
      <dsp:nvSpPr>
        <dsp:cNvPr id="0" name=""/>
        <dsp:cNvSpPr/>
      </dsp:nvSpPr>
      <dsp:spPr>
        <a:xfrm rot="10800000">
          <a:off x="1712303" y="1867590"/>
          <a:ext cx="5371338" cy="143748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3893" tIns="220980" rIns="412496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Arial"/>
              <a:ea typeface="+mn-ea"/>
              <a:cs typeface="+mn-cs"/>
            </a:rPr>
            <a:t>Adobe XD</a:t>
          </a:r>
          <a:endParaRPr lang="en-US" sz="5800" kern="1200" dirty="0">
            <a:latin typeface="Arial"/>
            <a:ea typeface="+mn-ea"/>
            <a:cs typeface="+mn-cs"/>
          </a:endParaRPr>
        </a:p>
      </dsp:txBody>
      <dsp:txXfrm rot="10800000">
        <a:off x="2071675" y="1867590"/>
        <a:ext cx="5011966" cy="1437489"/>
      </dsp:txXfrm>
    </dsp:sp>
    <dsp:sp modelId="{6CAFB80F-B1E0-4B79-A9DB-D7534FB07C15}">
      <dsp:nvSpPr>
        <dsp:cNvPr id="0" name=""/>
        <dsp:cNvSpPr/>
      </dsp:nvSpPr>
      <dsp:spPr>
        <a:xfrm>
          <a:off x="1045035" y="1815337"/>
          <a:ext cx="1437489" cy="14374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7BF0B-431D-462B-B1B4-3C8C31070D9D}">
      <dsp:nvSpPr>
        <dsp:cNvPr id="0" name=""/>
        <dsp:cNvSpPr/>
      </dsp:nvSpPr>
      <dsp:spPr>
        <a:xfrm rot="10800000">
          <a:off x="1712303" y="3734180"/>
          <a:ext cx="5371338" cy="143748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3893" tIns="220980" rIns="412496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Arial"/>
              <a:ea typeface="+mn-ea"/>
              <a:cs typeface="+mn-cs"/>
            </a:rPr>
            <a:t>SQLite</a:t>
          </a:r>
          <a:endParaRPr lang="en-US" sz="5800" kern="1200" dirty="0">
            <a:latin typeface="Arial"/>
            <a:ea typeface="+mn-ea"/>
            <a:cs typeface="+mn-cs"/>
          </a:endParaRPr>
        </a:p>
      </dsp:txBody>
      <dsp:txXfrm rot="10800000">
        <a:off x="2071675" y="3734180"/>
        <a:ext cx="5011966" cy="1437489"/>
      </dsp:txXfrm>
    </dsp:sp>
    <dsp:sp modelId="{B05FC186-2956-4386-A973-508FD4431890}">
      <dsp:nvSpPr>
        <dsp:cNvPr id="0" name=""/>
        <dsp:cNvSpPr/>
      </dsp:nvSpPr>
      <dsp:spPr>
        <a:xfrm>
          <a:off x="979715" y="3655808"/>
          <a:ext cx="1437489" cy="14374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9437-FB26-4E9A-BBF6-2B5654C0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41DC7-E76F-4821-BEB7-73B4FD1B7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B7AED-9DD2-453B-898D-0C4993D3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95CF2-5A84-410E-B539-33897478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F04D-BA24-40F4-A860-5F35EF38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75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CFAF-F7C3-4D37-9E30-F83147F1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C4572-02BF-4137-90D6-C7E6BF87C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9EB46-6B13-4F08-9606-359AF34B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92B3-AE07-4AF3-AF87-180D6051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02092-F3C3-481B-922D-D6BED747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5C8F58-A193-46BE-B229-5CC2B247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AFF2C-099C-45A0-9B3D-D1A68C98F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3F68-48E8-4C1A-B050-91DE46206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4C955-DBCF-4AE5-9EE8-06059FD1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9C8B6-AC21-4D46-B5B4-7920E718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AEC4-85E0-46D4-9B58-5FB6F5C2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AD7F8-F898-4899-BFE4-8B9E2ED4B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831C-C70C-4EB6-A90E-1226E8C0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0119-BF12-45AF-839E-C47537E7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D18C-C9E1-4751-B4AF-273F9B30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10071-6E81-41A6-B666-9B1F65F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E32D-176F-49FE-9B58-C495993F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995F8-8EB7-4FF1-B9E7-2E22D091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6353-7CDD-47B0-8983-40E759CC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D53D4-0904-4972-9446-2F700C077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DE9DE-F2F8-45C2-A597-BC67B200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3844A-CE7D-4645-8A46-0A5C359B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D712-8566-411D-9CCE-4D5BADB1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22925-AC81-4AE1-96F6-69D34E977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BCE8-0475-45C6-99F9-BDEF7648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7075-FD49-4ADE-A877-1CA4DD11A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FDB07-E876-46DA-8BDC-9CABCD55C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D9D8E-ABC8-4368-8B6C-843CBF95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0BE7-6174-44C5-B27D-6006907E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4A103-98E8-49CE-83E1-358A2BE1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5F960-5D3D-48A9-9F12-DFE4D432C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5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4FD1-AEDC-4103-855A-72A6D1A9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969BA-6489-4939-BA37-D20AF4D61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B14BA-B601-49AB-AD90-D532AAD9E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0D1F1-0BF7-428D-AFC1-95E194727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6D89D-4BF0-4BA9-8D01-3AB49B994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D4C02-D744-45BC-B9E1-7137E939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CBF24-4512-4678-89DB-6C14FF46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9E9DB-DE27-46E3-AA06-AD946449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64772-5FB9-40E7-86F8-9DA751B7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3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5883-A16C-48C1-AAD4-5FC31413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36977-9E55-46E5-AE69-2D1C066A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04245-5E6A-4C15-8292-662234F2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3A03-7D16-4189-BAE1-AF961150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E216C-46F8-4E96-A9CF-DBD18F83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9F300-7E92-448F-9CB7-9C3B8AB5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E831F-DE96-4464-931D-3BCC1907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45684-48CE-4EB9-8D5D-D0BA3C6E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81CFA-45DA-415F-97CE-E18205F3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C8A0-27C3-4958-9840-6ACF0131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27D8-57C5-44E3-80CC-7D37A71A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55EB2-76B3-4A5A-8EDA-27AF7B047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6ECF4-68D1-493C-A737-2B30EF2E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3F3DA-D301-4EC9-8D98-A9F9BA3B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A54DA-D8B8-4B3A-8456-72065BF0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92806-6097-4A3A-A324-186A5949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1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6043-90AE-4F49-986B-1EF5CD8E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45155-74EF-404F-9AC1-B019D69CC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1393-5FAD-4680-9C2A-4996E0C38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C20AD-4D15-4F8E-867A-4E444D4D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B35F5-76B1-47A6-AD02-28A83640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94C8-FB97-4633-87EC-8D436EF8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880051-5FCB-4654-9FD6-4DAE09CE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7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5A4BA-BE05-45C1-A979-83870C7E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06E11-A9AA-42E3-8167-B9A629A62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DD72-EC54-4693-89DF-B15F13CEF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A8FAA-B025-406E-BF7F-3AD55A02C033}" type="datetimeFigureOut">
              <a:rPr lang="en-IN" smtClean="0"/>
              <a:t>11-05-2020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F00A4-27F0-4F9A-A60D-DA1BE57EF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3A25-303F-4BFC-9BFA-52E0B752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261A0-32B3-4462-A6FE-1EF3F8C9C587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750D3-79DC-4686-A0A8-28191A266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"/>
            <a:ext cx="12192000" cy="6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1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opencv" TargetMode="External"/><Relationship Id="rId2" Type="http://schemas.openxmlformats.org/officeDocument/2006/relationships/hyperlink" Target="https://www.google.com/search?q=face+recognition&amp;oq=facerec&amp;aqs=chrome.2.69i57j0l7.4796j0j7&amp;sourceid=chrome&amp;ie=UTF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21wMKGs0qs" TargetMode="External"/><Relationship Id="rId4" Type="http://schemas.openxmlformats.org/officeDocument/2006/relationships/hyperlink" Target="https://docs.opencv.org/2.4/modules/contrib/doc/facerec/facerec_tutorial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8981" y="2807594"/>
            <a:ext cx="6023020" cy="239547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spc="-670" dirty="0">
                <a:solidFill>
                  <a:srgbClr val="FFFFFF"/>
                </a:solidFill>
                <a:latin typeface="Arial"/>
                <a:cs typeface="Arial"/>
              </a:rPr>
              <a:t>                                                                                    </a:t>
            </a:r>
            <a:r>
              <a:rPr lang="en-IN" sz="5300" b="1" u="sng" dirty="0">
                <a:solidFill>
                  <a:srgbClr val="FF0000"/>
                </a:solidFill>
                <a:latin typeface="Arial"/>
                <a:cs typeface="Arial"/>
              </a:rPr>
              <a:t>Face Recognition           Attendance System</a:t>
            </a:r>
            <a:br>
              <a:rPr lang="en-IN" sz="5300" dirty="0">
                <a:latin typeface="Arial"/>
                <a:cs typeface="Arial"/>
              </a:rPr>
            </a:br>
            <a:endParaRPr lang="en-IN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308" y="61254"/>
            <a:ext cx="4043966" cy="887376"/>
          </a:xfrm>
        </p:spPr>
        <p:txBody>
          <a:bodyPr>
            <a:normAutofit fontScale="92500"/>
          </a:bodyPr>
          <a:lstStyle/>
          <a:p>
            <a:r>
              <a:rPr lang="en-US" sz="4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Minor Project</a:t>
            </a:r>
            <a:endParaRPr lang="en-IN" sz="44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8594" y="5698657"/>
            <a:ext cx="955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Department of Computer Science &amp; Engineering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7460" y="2807594"/>
            <a:ext cx="141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Project: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6625-0595-44D6-A00E-27E74F25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84" y="788867"/>
            <a:ext cx="1597994" cy="17851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32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7323" y="430441"/>
            <a:ext cx="4134678" cy="745218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84E8B09-31D5-43DE-8272-F79048260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36" y="1291771"/>
            <a:ext cx="5469328" cy="5570017"/>
          </a:xfrm>
        </p:spPr>
      </p:pic>
    </p:spTree>
    <p:extLst>
      <p:ext uri="{BB962C8B-B14F-4D97-AF65-F5344CB8AC3E}">
        <p14:creationId xmlns:p14="http://schemas.microsoft.com/office/powerpoint/2010/main" val="404385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8217" y="404588"/>
            <a:ext cx="4203783" cy="777311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Database Overview 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0DC21-B5E4-4381-A182-A8C198CD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16" y="1380895"/>
            <a:ext cx="8270692" cy="5072517"/>
          </a:xfrm>
        </p:spPr>
      </p:pic>
    </p:spTree>
    <p:extLst>
      <p:ext uri="{BB962C8B-B14F-4D97-AF65-F5344CB8AC3E}">
        <p14:creationId xmlns:p14="http://schemas.microsoft.com/office/powerpoint/2010/main" val="39630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ED5D-8FF9-4FAA-BA72-03D7BE5F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945" y="471055"/>
            <a:ext cx="4662055" cy="693161"/>
          </a:xfrm>
        </p:spPr>
        <p:txBody>
          <a:bodyPr>
            <a:normAutofit/>
          </a:bodyPr>
          <a:lstStyle/>
          <a:p>
            <a:r>
              <a:rPr lang="en-IN" sz="3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57DC05-7596-4FCC-A435-A397A88084CC}"/>
              </a:ext>
            </a:extLst>
          </p:cNvPr>
          <p:cNvSpPr/>
          <p:nvPr/>
        </p:nvSpPr>
        <p:spPr>
          <a:xfrm>
            <a:off x="512826" y="1463675"/>
            <a:ext cx="11166348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89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CE530A-E4C7-40A5-8522-6DFB9E40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709" y="443345"/>
            <a:ext cx="2639291" cy="693161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319657-1D0B-40D5-9222-B33AE1DD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67" y="1358537"/>
            <a:ext cx="5468252" cy="1215017"/>
          </a:xfrm>
        </p:spPr>
        <p:txBody>
          <a:bodyPr>
            <a:normAutofit/>
          </a:bodyPr>
          <a:lstStyle/>
          <a:p>
            <a:pPr marL="623888" indent="-623888"/>
            <a:r>
              <a:rPr lang="en-US" b="1" dirty="0">
                <a:solidFill>
                  <a:srgbClr val="22919E"/>
                </a:solidFill>
              </a:rPr>
              <a:t>Local Binary Pattern Histogram      (LBPH)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630D6-488A-4E17-9486-AC4CC053D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8" y="2573554"/>
            <a:ext cx="5468252" cy="33561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E91E1D-8163-4D5F-B4A6-C020F6BE2E87}"/>
              </a:ext>
            </a:extLst>
          </p:cNvPr>
          <p:cNvSpPr txBox="1">
            <a:spLocks/>
          </p:cNvSpPr>
          <p:nvPr/>
        </p:nvSpPr>
        <p:spPr>
          <a:xfrm>
            <a:off x="6345381" y="1359330"/>
            <a:ext cx="5468252" cy="121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3888" indent="-623888"/>
            <a:r>
              <a:rPr lang="en-US" b="1" dirty="0">
                <a:solidFill>
                  <a:srgbClr val="22919E"/>
                </a:solidFill>
              </a:rPr>
              <a:t>Viola Jones Algorithm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43623-7156-480E-A58B-39591229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2" y="2573554"/>
            <a:ext cx="5264065" cy="33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999833-51AF-4331-A5C8-7A3D86F5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156" y="556185"/>
            <a:ext cx="5034844" cy="585958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Snapshot-1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CA675-FA4E-4FCB-A9E5-2993AD8FC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1" y="1419875"/>
            <a:ext cx="8932358" cy="5022000"/>
          </a:xfrm>
        </p:spPr>
      </p:pic>
    </p:spTree>
    <p:extLst>
      <p:ext uri="{BB962C8B-B14F-4D97-AF65-F5344CB8AC3E}">
        <p14:creationId xmlns:p14="http://schemas.microsoft.com/office/powerpoint/2010/main" val="393503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5867" y="480990"/>
            <a:ext cx="5046133" cy="681765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Snapshot-2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F690D-1024-495E-BB74-67AA9B59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0" y="1471663"/>
            <a:ext cx="8932359" cy="5022000"/>
          </a:xfrm>
        </p:spPr>
      </p:pic>
    </p:spTree>
    <p:extLst>
      <p:ext uri="{BB962C8B-B14F-4D97-AF65-F5344CB8AC3E}">
        <p14:creationId xmlns:p14="http://schemas.microsoft.com/office/powerpoint/2010/main" val="328494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7156" y="556185"/>
            <a:ext cx="5034844" cy="585958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Snapshot-3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5AFD40-11D0-465D-AA01-5457D5417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0" y="1397921"/>
            <a:ext cx="8932359" cy="5022000"/>
          </a:xfrm>
        </p:spPr>
      </p:pic>
    </p:spTree>
    <p:extLst>
      <p:ext uri="{BB962C8B-B14F-4D97-AF65-F5344CB8AC3E}">
        <p14:creationId xmlns:p14="http://schemas.microsoft.com/office/powerpoint/2010/main" val="105429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28F008-F8D8-4F0D-9975-0B2214C46FDE}"/>
              </a:ext>
            </a:extLst>
          </p:cNvPr>
          <p:cNvSpPr txBox="1">
            <a:spLocks/>
          </p:cNvSpPr>
          <p:nvPr/>
        </p:nvSpPr>
        <p:spPr>
          <a:xfrm>
            <a:off x="7179733" y="522316"/>
            <a:ext cx="5012267" cy="619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Snapshot-4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F0C8A88-6EAF-4DA1-8B67-31F622D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0" y="1427419"/>
            <a:ext cx="8932359" cy="5022000"/>
          </a:xfrm>
        </p:spPr>
      </p:pic>
    </p:spTree>
    <p:extLst>
      <p:ext uri="{BB962C8B-B14F-4D97-AF65-F5344CB8AC3E}">
        <p14:creationId xmlns:p14="http://schemas.microsoft.com/office/powerpoint/2010/main" val="84528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4578" y="539903"/>
            <a:ext cx="5057422" cy="551986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Snapshot-5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D31A245-C784-4526-B1FD-CC13AB90E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0" y="1442167"/>
            <a:ext cx="8932359" cy="5022000"/>
          </a:xfrm>
        </p:spPr>
      </p:pic>
    </p:spTree>
    <p:extLst>
      <p:ext uri="{BB962C8B-B14F-4D97-AF65-F5344CB8AC3E}">
        <p14:creationId xmlns:p14="http://schemas.microsoft.com/office/powerpoint/2010/main" val="2525960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361" y="485422"/>
            <a:ext cx="5113868" cy="567416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Application Snapshot-6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B39622-8EC6-4F7A-91AA-D53977E1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0" y="1350578"/>
            <a:ext cx="8932359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9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204933"/>
            <a:ext cx="12192000" cy="5713667"/>
          </a:xfrm>
          <a:prstGeom prst="rect">
            <a:avLst/>
          </a:prstGeom>
          <a:gradFill>
            <a:gsLst>
              <a:gs pos="58000">
                <a:schemeClr val="accent4">
                  <a:lumMod val="5000"/>
                  <a:lumOff val="95000"/>
                </a:schemeClr>
              </a:gs>
              <a:gs pos="7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943571" y="4316861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Sajal Bansal</a:t>
            </a:r>
          </a:p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(8817103036)</a:t>
            </a:r>
            <a:endParaRPr lang="en-IN" sz="20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1400" y="1814793"/>
            <a:ext cx="2663412" cy="2159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3930" y="4337032"/>
            <a:ext cx="1938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Abhinav Joshi</a:t>
            </a:r>
          </a:p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(8817103002</a:t>
            </a:r>
            <a:r>
              <a:rPr lang="en-US" sz="2000" b="1" dirty="0">
                <a:solidFill>
                  <a:srgbClr val="22919E"/>
                </a:solidFill>
              </a:rPr>
              <a:t>)</a:t>
            </a:r>
            <a:endParaRPr lang="en-IN" sz="2000" b="1" dirty="0">
              <a:solidFill>
                <a:srgbClr val="22919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8778" y="570847"/>
            <a:ext cx="2879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Submitted by:-</a:t>
            </a:r>
            <a:endParaRPr lang="en-IN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8615462" y="4373696"/>
            <a:ext cx="2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Vipul Kumar Goyal </a:t>
            </a:r>
          </a:p>
          <a:p>
            <a:pPr algn="ctr"/>
            <a:r>
              <a:rPr lang="en-US" sz="20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(8817103034)</a:t>
            </a:r>
            <a:endParaRPr lang="en-IN" sz="20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21" y="1562919"/>
            <a:ext cx="2200582" cy="2657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3A4FE-105B-41B7-95A1-FEB586A333F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81" y="1563965"/>
            <a:ext cx="2199600" cy="26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543050"/>
            <a:ext cx="11701463" cy="4633913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scratch to working software, carrying out real-world software projects in our academic studies helps us to understand what we have to face in industry.</a:t>
            </a:r>
          </a:p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learned most of the industrial strategies used for completion of project by keeping accounts of  time, quality, and budget.</a:t>
            </a:r>
          </a:p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was a door to a Stairs of Success towards the bright Software Engineering career.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05005C-C741-46E0-8943-E7EF6375ECCE}"/>
              </a:ext>
            </a:extLst>
          </p:cNvPr>
          <p:cNvSpPr txBox="1">
            <a:spLocks/>
          </p:cNvSpPr>
          <p:nvPr/>
        </p:nvSpPr>
        <p:spPr>
          <a:xfrm>
            <a:off x="7648954" y="498675"/>
            <a:ext cx="4543046" cy="66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Objectives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14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8188" y="568458"/>
            <a:ext cx="4153812" cy="609601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Development Tools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836361"/>
              </p:ext>
            </p:extLst>
          </p:nvPr>
        </p:nvGraphicFramePr>
        <p:xfrm>
          <a:off x="11436531" y="3735977"/>
          <a:ext cx="45719" cy="287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983535"/>
              </p:ext>
            </p:extLst>
          </p:nvPr>
        </p:nvGraphicFramePr>
        <p:xfrm>
          <a:off x="2070462" y="1416745"/>
          <a:ext cx="8077200" cy="517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73" y="1416454"/>
            <a:ext cx="1443210" cy="144793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090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655" y="492984"/>
            <a:ext cx="2966345" cy="66278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656" y="1558486"/>
            <a:ext cx="11650256" cy="4674008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exposed us to the latest technology in the universities and offices. This project successfully demonstrated as biometric method that will be of great use to the office employees.</a:t>
            </a:r>
          </a:p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implementations where the biometric system must    verify and identify users reliably over time, facial scan can be a difficult task, but not impossible.</a:t>
            </a:r>
            <a:endParaRPr lang="en-IN" sz="32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acknowledge with great thanks to our supervisor     </a:t>
            </a:r>
            <a:r>
              <a:rPr lang="en-US" sz="3200" b="1" dirty="0">
                <a:solidFill>
                  <a:srgbClr val="375F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“Er. Lalit Mohan Gupta”</a:t>
            </a:r>
            <a:r>
              <a:rPr lang="en-US" sz="32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his most valuable suggestion and co-operation.</a:t>
            </a:r>
            <a:endParaRPr lang="en-IN" sz="32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32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32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3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E38D-67E2-4CC4-82B9-2B902E66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952"/>
            <a:ext cx="10515600" cy="4351338"/>
          </a:xfrm>
        </p:spPr>
        <p:txBody>
          <a:bodyPr/>
          <a:lstStyle/>
          <a:p>
            <a:pPr marL="803275" indent="-803275"/>
            <a:r>
              <a:rPr lang="en-IN" dirty="0">
                <a:solidFill>
                  <a:srgbClr val="1D72C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https://www.google.com/search?q=face+recognition&amp;oq=facerec&amp;aqs=chrome.2.69i57j0l7.4796j0j7&amp;sourceid=chrome&amp;ie=UTF-8</a:t>
            </a:r>
            <a:endParaRPr lang="en-IN" dirty="0">
              <a:solidFill>
                <a:srgbClr val="1D72C7"/>
              </a:solidFill>
            </a:endParaRPr>
          </a:p>
          <a:p>
            <a:r>
              <a:rPr lang="en-IN" dirty="0">
                <a:solidFill>
                  <a:srgbClr val="22919E"/>
                </a:solidFill>
              </a:rPr>
              <a:t>       </a:t>
            </a:r>
            <a:r>
              <a:rPr lang="en-IN" dirty="0">
                <a:hlinkClick r:id="rId3"/>
              </a:rPr>
              <a:t>https://stackoverflow.com/questions/tagged/opencv</a:t>
            </a:r>
            <a:endParaRPr lang="en-IN" dirty="0">
              <a:solidFill>
                <a:srgbClr val="22919E"/>
              </a:solidFill>
            </a:endParaRPr>
          </a:p>
          <a:p>
            <a:pPr marL="803275" indent="-803275"/>
            <a:r>
              <a:rPr lang="en-IN" dirty="0">
                <a:solidFill>
                  <a:srgbClr val="1D72C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https://docs.opencv.org/2.4/modules/contrib/doc/facerec/facerec_tutorial.html</a:t>
            </a:r>
            <a:endParaRPr lang="en-IN" dirty="0">
              <a:solidFill>
                <a:srgbClr val="22919E"/>
              </a:solidFill>
            </a:endParaRPr>
          </a:p>
          <a:p>
            <a:r>
              <a:rPr lang="en-IN" dirty="0">
                <a:solidFill>
                  <a:srgbClr val="22919E"/>
                </a:solidFill>
              </a:rPr>
              <a:t>       </a:t>
            </a:r>
            <a:r>
              <a:rPr lang="en-IN" dirty="0">
                <a:hlinkClick r:id="rId5"/>
              </a:rPr>
              <a:t>https://www.youtube.com/watch?v=h21wMKGs0qs</a:t>
            </a:r>
            <a:endParaRPr lang="en-IN" u="sng" dirty="0">
              <a:solidFill>
                <a:srgbClr val="22919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76B05A-972D-4893-82E0-42FF9F5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994" y="466479"/>
            <a:ext cx="2529023" cy="66278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6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32182" y="3106148"/>
            <a:ext cx="6775373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2291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IN" sz="9600" b="1" dirty="0">
              <a:solidFill>
                <a:srgbClr val="2291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DD9B29-919F-4E18-9D59-1E12D783F5B8}"/>
              </a:ext>
            </a:extLst>
          </p:cNvPr>
          <p:cNvSpPr/>
          <p:nvPr/>
        </p:nvSpPr>
        <p:spPr>
          <a:xfrm>
            <a:off x="0" y="1204933"/>
            <a:ext cx="12192000" cy="5713667"/>
          </a:xfrm>
          <a:prstGeom prst="rect">
            <a:avLst/>
          </a:prstGeom>
          <a:gradFill>
            <a:gsLst>
              <a:gs pos="58000">
                <a:schemeClr val="accent4">
                  <a:lumMod val="5000"/>
                  <a:lumOff val="95000"/>
                </a:schemeClr>
              </a:gs>
              <a:gs pos="7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82985" y="422022"/>
            <a:ext cx="2409015" cy="703889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Guided by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42952539"/>
              </p:ext>
            </p:extLst>
          </p:nvPr>
        </p:nvGraphicFramePr>
        <p:xfrm>
          <a:off x="4334932" y="5019507"/>
          <a:ext cx="326192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23B4732-DDA0-4B24-A4BA-87B23AEF8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77" y="1696279"/>
            <a:ext cx="3062186" cy="31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7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2776" y="529810"/>
            <a:ext cx="4686459" cy="6697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66" y="1358537"/>
            <a:ext cx="4429161" cy="526393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22919E"/>
                </a:solidFill>
              </a:rPr>
              <a:t>     Definition 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Objectives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</a:t>
            </a:r>
            <a:r>
              <a:rPr lang="en-IN" b="1" dirty="0">
                <a:solidFill>
                  <a:srgbClr val="22919E"/>
                </a:solidFill>
              </a:rPr>
              <a:t>Project Status</a:t>
            </a:r>
            <a:endParaRPr lang="en-US" b="1" dirty="0">
              <a:solidFill>
                <a:srgbClr val="22919E"/>
              </a:solidFill>
            </a:endParaRPr>
          </a:p>
          <a:p>
            <a:r>
              <a:rPr lang="en-US" b="1" dirty="0">
                <a:solidFill>
                  <a:srgbClr val="22919E"/>
                </a:solidFill>
              </a:rPr>
              <a:t>     Methodology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Data Flow Diagram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Use Case Diagram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Database Overview</a:t>
            </a:r>
            <a:r>
              <a:rPr lang="en-US" sz="2900" b="1" dirty="0">
                <a:solidFill>
                  <a:srgbClr val="22919E"/>
                </a:solidFill>
              </a:rPr>
              <a:t> </a:t>
            </a:r>
          </a:p>
          <a:p>
            <a:r>
              <a:rPr lang="en-IN" sz="2900" b="1" dirty="0">
                <a:solidFill>
                  <a:srgbClr val="22919E"/>
                </a:solidFill>
              </a:rPr>
              <a:t>     System Architecture</a:t>
            </a:r>
          </a:p>
          <a:p>
            <a:r>
              <a:rPr lang="en-US" sz="2900" b="1" dirty="0">
                <a:solidFill>
                  <a:srgbClr val="22919E"/>
                </a:solidFill>
              </a:rPr>
              <a:t>     Algorithms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Application Snapshots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Academic Objectives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Development Tools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Conclusion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Reference</a:t>
            </a:r>
          </a:p>
          <a:p>
            <a:r>
              <a:rPr lang="en-US" b="1" dirty="0">
                <a:solidFill>
                  <a:srgbClr val="22919E"/>
                </a:solidFill>
              </a:rPr>
              <a:t>     Q &amp; A</a:t>
            </a:r>
            <a:endParaRPr lang="en-IN" dirty="0">
              <a:solidFill>
                <a:srgbClr val="22919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8" y="1358537"/>
            <a:ext cx="4863056" cy="54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7876" y="425773"/>
            <a:ext cx="2254124" cy="743297"/>
          </a:xfrm>
        </p:spPr>
        <p:txBody>
          <a:bodyPr>
            <a:normAutofit/>
          </a:bodyPr>
          <a:lstStyle/>
          <a:p>
            <a:r>
              <a:rPr lang="en-IN" sz="3400" b="1" spc="-10" dirty="0">
                <a:latin typeface="Arial"/>
                <a:cs typeface="Arial"/>
              </a:rPr>
              <a:t>Definition</a:t>
            </a:r>
            <a:endParaRPr lang="en-IN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88" y="1681934"/>
            <a:ext cx="12076612" cy="2419804"/>
          </a:xfrm>
        </p:spPr>
        <p:txBody>
          <a:bodyPr/>
          <a:lstStyle/>
          <a:p>
            <a:pPr marL="248920" marR="5080" indent="-235585" algn="just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244060"/>
                </a:solidFill>
                <a:latin typeface="Arial"/>
                <a:cs typeface="Arial"/>
              </a:rPr>
              <a:t>Face Recognition </a:t>
            </a:r>
            <a:r>
              <a:rPr lang="en-US" b="1" dirty="0">
                <a:solidFill>
                  <a:srgbClr val="29839E"/>
                </a:solidFill>
                <a:latin typeface="Arial"/>
                <a:cs typeface="Arial"/>
              </a:rPr>
              <a:t>is a biometric method of identifying an  individual by comparing live capture or digital image  data with the stored record for that person.</a:t>
            </a:r>
            <a:endParaRPr lang="en-US" b="1" dirty="0">
              <a:latin typeface="Arial"/>
              <a:cs typeface="Arial"/>
            </a:endParaRPr>
          </a:p>
          <a:p>
            <a:pPr marL="248920" marR="1229995" indent="-236854" algn="just">
              <a:lnSpc>
                <a:spcPct val="100000"/>
              </a:lnSpc>
              <a:spcBef>
                <a:spcPts val="870"/>
              </a:spcBef>
            </a:pPr>
            <a:r>
              <a:rPr lang="en-US" b="1" dirty="0">
                <a:solidFill>
                  <a:srgbClr val="244060"/>
                </a:solidFill>
                <a:latin typeface="Arial"/>
                <a:cs typeface="Arial"/>
              </a:rPr>
              <a:t>Face Recognition Attendance System </a:t>
            </a:r>
            <a:r>
              <a:rPr lang="en-US" b="1" dirty="0">
                <a:solidFill>
                  <a:srgbClr val="29839E"/>
                </a:solidFill>
                <a:latin typeface="Arial"/>
                <a:cs typeface="Arial"/>
              </a:rPr>
              <a:t>is marking of attendance based on this technology.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009" y="4663440"/>
            <a:ext cx="10951681" cy="179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713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4362" y="530088"/>
            <a:ext cx="2547638" cy="581102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724297"/>
            <a:ext cx="11079480" cy="4452666"/>
          </a:xfrm>
        </p:spPr>
        <p:txBody>
          <a:bodyPr>
            <a:normAutofit lnSpcReduction="10000"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105"/>
              </a:spcBef>
              <a:tabLst>
                <a:tab pos="469265" algn="l"/>
                <a:tab pos="469900" algn="l"/>
              </a:tabLst>
            </a:pPr>
            <a:r>
              <a:rPr lang="en-US" b="1" dirty="0">
                <a:solidFill>
                  <a:srgbClr val="2983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live face recognition to recognize each individual and mark their attendance automatically.</a:t>
            </a:r>
          </a:p>
          <a:p>
            <a:pPr marL="469900" marR="5080" indent="-457200" algn="just">
              <a:lnSpc>
                <a:spcPct val="100000"/>
              </a:lnSpc>
              <a:spcBef>
                <a:spcPts val="105"/>
              </a:spcBef>
              <a:tabLst>
                <a:tab pos="469265" algn="l"/>
                <a:tab pos="469900" algn="l"/>
              </a:tabLst>
            </a:pPr>
            <a:r>
              <a:rPr lang="en-US" b="1" dirty="0">
                <a:solidFill>
                  <a:srgbClr val="2983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 automated attendance system that is practical,  reliable and eliminate disturbance and time loss of  traditional attendance systems.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622300" indent="-457200" algn="just">
              <a:lnSpc>
                <a:spcPct val="100000"/>
              </a:lnSpc>
              <a:spcBef>
                <a:spcPts val="765"/>
              </a:spcBef>
              <a:tabLst>
                <a:tab pos="469265" algn="l"/>
                <a:tab pos="469900" algn="l"/>
              </a:tabLst>
            </a:pPr>
            <a:r>
              <a:rPr lang="en-US" b="1" dirty="0">
                <a:solidFill>
                  <a:srgbClr val="2983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a system that can accurately evaluate employee performance depending on their recorded attendance  rate.</a:t>
            </a:r>
          </a:p>
          <a:p>
            <a:pPr marL="469900" marR="622300" indent="-457200" algn="just">
              <a:lnSpc>
                <a:spcPct val="100000"/>
              </a:lnSpc>
              <a:spcBef>
                <a:spcPts val="765"/>
              </a:spcBef>
              <a:tabLst>
                <a:tab pos="469265" algn="l"/>
                <a:tab pos="469900" algn="l"/>
              </a:tabLst>
            </a:pPr>
            <a:r>
              <a:rPr lang="en-US" b="1" dirty="0">
                <a:solidFill>
                  <a:srgbClr val="2983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 via email when we departure or arrival in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46463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FE81AB-88BA-4447-870B-9432383B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36" y="556343"/>
            <a:ext cx="5223164" cy="581102"/>
          </a:xfrm>
        </p:spPr>
        <p:txBody>
          <a:bodyPr>
            <a:normAutofit fontScale="90000"/>
          </a:bodyPr>
          <a:lstStyle/>
          <a:p>
            <a:r>
              <a:rPr lang="en-IN" sz="3400" b="1" dirty="0">
                <a:latin typeface="Arial" panose="020B0604020202020204" pitchFamily="34" charset="0"/>
                <a:cs typeface="Arial" panose="020B0604020202020204" pitchFamily="34" charset="0"/>
              </a:rPr>
              <a:t>Project Status: Completed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B19F9D7-B054-42B1-8719-9D658F0B8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649551"/>
              </p:ext>
            </p:extLst>
          </p:nvPr>
        </p:nvGraphicFramePr>
        <p:xfrm>
          <a:off x="838200" y="1461013"/>
          <a:ext cx="10515600" cy="5116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997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551" y="622852"/>
            <a:ext cx="3077449" cy="518140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21" y="1328914"/>
            <a:ext cx="11816645" cy="2317397"/>
          </a:xfrm>
        </p:spPr>
        <p:txBody>
          <a:bodyPr/>
          <a:lstStyle/>
          <a:p>
            <a:pPr marL="538480" indent="-526415" algn="just">
              <a:lnSpc>
                <a:spcPct val="100000"/>
              </a:lnSpc>
              <a:spcBef>
                <a:spcPts val="95"/>
              </a:spcBef>
              <a:buClr>
                <a:srgbClr val="2B9790"/>
              </a:buClr>
              <a:tabLst>
                <a:tab pos="538480" algn="l"/>
                <a:tab pos="539115" algn="l"/>
              </a:tabLst>
            </a:pPr>
            <a:r>
              <a:rPr lang="en-US" b="1" spc="-20" dirty="0">
                <a:solidFill>
                  <a:srgbClr val="375F92"/>
                </a:solidFill>
                <a:latin typeface="Arial"/>
                <a:cs typeface="Arial"/>
              </a:rPr>
              <a:t>Waterfall </a:t>
            </a:r>
            <a:r>
              <a:rPr lang="en-US" b="1" spc="-55" dirty="0">
                <a:solidFill>
                  <a:srgbClr val="375F92"/>
                </a:solidFill>
                <a:latin typeface="Arial"/>
                <a:cs typeface="Arial"/>
              </a:rPr>
              <a:t>Model </a:t>
            </a:r>
            <a:r>
              <a:rPr lang="en-US" b="1" spc="-100" dirty="0">
                <a:solidFill>
                  <a:srgbClr val="22919E"/>
                </a:solidFill>
                <a:latin typeface="Arial"/>
                <a:cs typeface="Arial"/>
              </a:rPr>
              <a:t>is </a:t>
            </a:r>
            <a:r>
              <a:rPr lang="en-US" b="1" spc="-195" dirty="0">
                <a:solidFill>
                  <a:srgbClr val="22919E"/>
                </a:solidFill>
                <a:latin typeface="Arial"/>
                <a:cs typeface="Arial"/>
              </a:rPr>
              <a:t>a </a:t>
            </a:r>
            <a:r>
              <a:rPr lang="en-US" b="1" spc="-90" dirty="0">
                <a:solidFill>
                  <a:srgbClr val="22919E"/>
                </a:solidFill>
                <a:latin typeface="Arial"/>
                <a:cs typeface="Arial"/>
              </a:rPr>
              <a:t>sequential </a:t>
            </a:r>
            <a:r>
              <a:rPr lang="en-US" b="1" spc="-95" dirty="0">
                <a:solidFill>
                  <a:srgbClr val="22919E"/>
                </a:solidFill>
                <a:latin typeface="Arial"/>
                <a:cs typeface="Arial"/>
              </a:rPr>
              <a:t>approach, </a:t>
            </a:r>
            <a:r>
              <a:rPr lang="en-US" b="1" spc="-70" dirty="0">
                <a:solidFill>
                  <a:srgbClr val="22919E"/>
                </a:solidFill>
                <a:latin typeface="Arial"/>
                <a:cs typeface="Arial"/>
              </a:rPr>
              <a:t>where </a:t>
            </a:r>
            <a:r>
              <a:rPr lang="en-US" b="1" spc="-145" dirty="0">
                <a:solidFill>
                  <a:srgbClr val="22919E"/>
                </a:solidFill>
                <a:latin typeface="Arial"/>
                <a:cs typeface="Arial"/>
              </a:rPr>
              <a:t>each </a:t>
            </a:r>
            <a:r>
              <a:rPr lang="en-US" b="1" spc="-60" dirty="0">
                <a:solidFill>
                  <a:srgbClr val="22919E"/>
                </a:solidFill>
                <a:latin typeface="Arial"/>
                <a:cs typeface="Arial"/>
              </a:rPr>
              <a:t>fundamental </a:t>
            </a:r>
            <a:r>
              <a:rPr lang="en-US" b="1" spc="-20" dirty="0">
                <a:solidFill>
                  <a:srgbClr val="22919E"/>
                </a:solidFill>
                <a:latin typeface="Arial"/>
                <a:cs typeface="Arial"/>
              </a:rPr>
              <a:t>activity </a:t>
            </a:r>
            <a:r>
              <a:rPr lang="en-US" b="1" spc="-35" dirty="0">
                <a:solidFill>
                  <a:srgbClr val="22919E"/>
                </a:solidFill>
                <a:latin typeface="Arial"/>
                <a:cs typeface="Arial"/>
              </a:rPr>
              <a:t>of </a:t>
            </a:r>
            <a:r>
              <a:rPr lang="en-US" b="1" spc="-195" dirty="0">
                <a:solidFill>
                  <a:srgbClr val="22919E"/>
                </a:solidFill>
                <a:latin typeface="Arial"/>
                <a:cs typeface="Arial"/>
              </a:rPr>
              <a:t>a</a:t>
            </a:r>
            <a:r>
              <a:rPr lang="en-US" b="1" spc="-190" dirty="0">
                <a:solidFill>
                  <a:srgbClr val="22919E"/>
                </a:solidFill>
                <a:latin typeface="Arial"/>
                <a:cs typeface="Arial"/>
              </a:rPr>
              <a:t> </a:t>
            </a:r>
            <a:r>
              <a:rPr lang="en-US" b="1" spc="-155" dirty="0">
                <a:solidFill>
                  <a:srgbClr val="22919E"/>
                </a:solidFill>
                <a:latin typeface="Arial"/>
                <a:cs typeface="Arial"/>
              </a:rPr>
              <a:t>process.</a:t>
            </a:r>
          </a:p>
          <a:p>
            <a:pPr marL="538480" indent="-526415" algn="just">
              <a:lnSpc>
                <a:spcPct val="100000"/>
              </a:lnSpc>
              <a:spcBef>
                <a:spcPts val="95"/>
              </a:spcBef>
              <a:buClr>
                <a:srgbClr val="2B9790"/>
              </a:buClr>
              <a:tabLst>
                <a:tab pos="538480" algn="l"/>
                <a:tab pos="539115" algn="l"/>
              </a:tabLst>
            </a:pPr>
            <a:r>
              <a:rPr lang="en-US" b="1" spc="-114" dirty="0">
                <a:solidFill>
                  <a:srgbClr val="22919E"/>
                </a:solidFill>
                <a:latin typeface="Arial"/>
                <a:cs typeface="Arial"/>
              </a:rPr>
              <a:t>Represented </a:t>
            </a:r>
            <a:r>
              <a:rPr lang="en-US" b="1" spc="-250" dirty="0">
                <a:solidFill>
                  <a:srgbClr val="22919E"/>
                </a:solidFill>
                <a:latin typeface="Arial"/>
                <a:cs typeface="Arial"/>
              </a:rPr>
              <a:t>as </a:t>
            </a:r>
            <a:r>
              <a:rPr lang="en-US" b="1" spc="-195" dirty="0">
                <a:solidFill>
                  <a:srgbClr val="22919E"/>
                </a:solidFill>
                <a:latin typeface="Arial"/>
                <a:cs typeface="Arial"/>
              </a:rPr>
              <a:t>a </a:t>
            </a:r>
            <a:r>
              <a:rPr lang="en-US" b="1" spc="-140" dirty="0">
                <a:solidFill>
                  <a:srgbClr val="22919E"/>
                </a:solidFill>
                <a:latin typeface="Arial"/>
                <a:cs typeface="Arial"/>
              </a:rPr>
              <a:t>separate </a:t>
            </a:r>
            <a:r>
              <a:rPr lang="en-US" b="1" spc="-170" dirty="0">
                <a:solidFill>
                  <a:srgbClr val="22919E"/>
                </a:solidFill>
                <a:latin typeface="Arial"/>
                <a:cs typeface="Arial"/>
              </a:rPr>
              <a:t>phase, </a:t>
            </a:r>
            <a:r>
              <a:rPr lang="en-US" b="1" spc="-75" dirty="0">
                <a:solidFill>
                  <a:srgbClr val="22919E"/>
                </a:solidFill>
                <a:latin typeface="Arial"/>
                <a:cs typeface="Arial"/>
              </a:rPr>
              <a:t>arranged </a:t>
            </a:r>
            <a:r>
              <a:rPr lang="en-US" b="1" spc="45" dirty="0">
                <a:solidFill>
                  <a:srgbClr val="22919E"/>
                </a:solidFill>
                <a:latin typeface="Arial"/>
                <a:cs typeface="Arial"/>
              </a:rPr>
              <a:t>in </a:t>
            </a:r>
            <a:r>
              <a:rPr lang="en-US" b="1" spc="-25" dirty="0">
                <a:solidFill>
                  <a:srgbClr val="22919E"/>
                </a:solidFill>
                <a:latin typeface="Arial"/>
                <a:cs typeface="Arial"/>
              </a:rPr>
              <a:t>linear</a:t>
            </a:r>
            <a:r>
              <a:rPr lang="en-US" b="1" spc="105" dirty="0">
                <a:solidFill>
                  <a:srgbClr val="22919E"/>
                </a:solidFill>
                <a:latin typeface="Arial"/>
                <a:cs typeface="Arial"/>
              </a:rPr>
              <a:t> </a:t>
            </a:r>
            <a:r>
              <a:rPr lang="en-US" b="1" spc="-70" dirty="0">
                <a:solidFill>
                  <a:srgbClr val="22919E"/>
                </a:solidFill>
                <a:latin typeface="Arial"/>
                <a:cs typeface="Arial"/>
              </a:rPr>
              <a:t>order.</a:t>
            </a:r>
            <a:endParaRPr lang="en-US" b="1" dirty="0">
              <a:solidFill>
                <a:srgbClr val="22919E"/>
              </a:solidFill>
              <a:latin typeface="Arial"/>
              <a:cs typeface="Arial"/>
            </a:endParaRPr>
          </a:p>
          <a:p>
            <a:pPr marL="538480" indent="-526415" algn="just">
              <a:lnSpc>
                <a:spcPct val="100000"/>
              </a:lnSpc>
              <a:spcBef>
                <a:spcPts val="95"/>
              </a:spcBef>
              <a:buClr>
                <a:srgbClr val="2B9790"/>
              </a:buClr>
              <a:tabLst>
                <a:tab pos="538480" algn="l"/>
                <a:tab pos="539115" algn="l"/>
              </a:tabLst>
            </a:pPr>
            <a:r>
              <a:rPr lang="en-US" b="1" spc="15" dirty="0">
                <a:solidFill>
                  <a:srgbClr val="22919E"/>
                </a:solidFill>
                <a:latin typeface="Arial"/>
                <a:cs typeface="Arial"/>
              </a:rPr>
              <a:t>In </a:t>
            </a:r>
            <a:r>
              <a:rPr lang="en-US" b="1" spc="-85" dirty="0">
                <a:solidFill>
                  <a:srgbClr val="22919E"/>
                </a:solidFill>
                <a:latin typeface="Arial"/>
                <a:cs typeface="Arial"/>
              </a:rPr>
              <a:t>the </a:t>
            </a:r>
            <a:r>
              <a:rPr lang="en-US" b="1" spc="-20" dirty="0">
                <a:solidFill>
                  <a:srgbClr val="22919E"/>
                </a:solidFill>
                <a:latin typeface="Arial"/>
                <a:cs typeface="Arial"/>
              </a:rPr>
              <a:t>waterfall </a:t>
            </a:r>
            <a:r>
              <a:rPr lang="en-US" b="1" spc="-105" dirty="0">
                <a:solidFill>
                  <a:srgbClr val="22919E"/>
                </a:solidFill>
                <a:latin typeface="Arial"/>
                <a:cs typeface="Arial"/>
              </a:rPr>
              <a:t>model, </a:t>
            </a:r>
            <a:r>
              <a:rPr lang="en-US" b="1" spc="-80" dirty="0">
                <a:solidFill>
                  <a:srgbClr val="22919E"/>
                </a:solidFill>
                <a:latin typeface="Arial"/>
                <a:cs typeface="Arial"/>
              </a:rPr>
              <a:t>you </a:t>
            </a:r>
            <a:r>
              <a:rPr lang="en-US" b="1" spc="-95" dirty="0">
                <a:solidFill>
                  <a:srgbClr val="22919E"/>
                </a:solidFill>
                <a:latin typeface="Arial"/>
                <a:cs typeface="Arial"/>
              </a:rPr>
              <a:t>must </a:t>
            </a:r>
            <a:r>
              <a:rPr lang="en-US" b="1" spc="-45" dirty="0">
                <a:solidFill>
                  <a:srgbClr val="22919E"/>
                </a:solidFill>
                <a:latin typeface="Arial"/>
                <a:cs typeface="Arial"/>
              </a:rPr>
              <a:t>plan </a:t>
            </a:r>
            <a:r>
              <a:rPr lang="en-US" b="1" spc="-95" dirty="0">
                <a:solidFill>
                  <a:srgbClr val="22919E"/>
                </a:solidFill>
                <a:latin typeface="Arial"/>
                <a:cs typeface="Arial"/>
              </a:rPr>
              <a:t>and </a:t>
            </a:r>
            <a:r>
              <a:rPr lang="en-US" b="1" spc="-120" dirty="0">
                <a:solidFill>
                  <a:srgbClr val="22919E"/>
                </a:solidFill>
                <a:latin typeface="Arial"/>
                <a:cs typeface="Arial"/>
              </a:rPr>
              <a:t>schedule </a:t>
            </a:r>
            <a:r>
              <a:rPr lang="en-US" b="1" spc="5" dirty="0">
                <a:solidFill>
                  <a:srgbClr val="22919E"/>
                </a:solidFill>
                <a:latin typeface="Arial"/>
                <a:cs typeface="Arial"/>
              </a:rPr>
              <a:t>all </a:t>
            </a:r>
            <a:r>
              <a:rPr lang="en-US" b="1" spc="-40" dirty="0">
                <a:solidFill>
                  <a:srgbClr val="22919E"/>
                </a:solidFill>
                <a:latin typeface="Arial"/>
                <a:cs typeface="Arial"/>
              </a:rPr>
              <a:t>of </a:t>
            </a:r>
            <a:r>
              <a:rPr lang="en-US" b="1" spc="-85" dirty="0">
                <a:solidFill>
                  <a:srgbClr val="22919E"/>
                </a:solidFill>
                <a:latin typeface="Arial"/>
                <a:cs typeface="Arial"/>
              </a:rPr>
              <a:t>the  </a:t>
            </a:r>
            <a:r>
              <a:rPr lang="en-US" b="1" spc="-55" dirty="0">
                <a:solidFill>
                  <a:srgbClr val="22919E"/>
                </a:solidFill>
                <a:latin typeface="Arial"/>
                <a:cs typeface="Arial"/>
              </a:rPr>
              <a:t>activities  </a:t>
            </a:r>
            <a:r>
              <a:rPr lang="en-US" b="1" spc="-100" dirty="0">
                <a:solidFill>
                  <a:srgbClr val="22919E"/>
                </a:solidFill>
                <a:latin typeface="Arial"/>
                <a:cs typeface="Arial"/>
              </a:rPr>
              <a:t>before </a:t>
            </a:r>
            <a:r>
              <a:rPr lang="en-US" b="1" spc="-60" dirty="0">
                <a:solidFill>
                  <a:srgbClr val="22919E"/>
                </a:solidFill>
                <a:latin typeface="Arial"/>
                <a:cs typeface="Arial"/>
              </a:rPr>
              <a:t>starting,  </a:t>
            </a:r>
            <a:r>
              <a:rPr lang="en-US" b="1" dirty="0">
                <a:solidFill>
                  <a:srgbClr val="22919E"/>
                </a:solidFill>
                <a:latin typeface="Arial"/>
                <a:cs typeface="Arial"/>
              </a:rPr>
              <a:t>working </a:t>
            </a:r>
            <a:r>
              <a:rPr lang="en-US" b="1" spc="-80" dirty="0">
                <a:solidFill>
                  <a:srgbClr val="22919E"/>
                </a:solidFill>
                <a:latin typeface="Arial"/>
                <a:cs typeface="Arial"/>
              </a:rPr>
              <a:t>on them </a:t>
            </a:r>
            <a:r>
              <a:rPr lang="en-US" b="1" spc="-10" dirty="0">
                <a:solidFill>
                  <a:srgbClr val="22919E"/>
                </a:solidFill>
                <a:latin typeface="Arial"/>
                <a:cs typeface="Arial"/>
              </a:rPr>
              <a:t>(plan-driven</a:t>
            </a:r>
            <a:r>
              <a:rPr lang="en-US" b="1" spc="-120" dirty="0">
                <a:solidFill>
                  <a:srgbClr val="22919E"/>
                </a:solidFill>
                <a:latin typeface="Arial"/>
                <a:cs typeface="Arial"/>
              </a:rPr>
              <a:t> </a:t>
            </a:r>
            <a:r>
              <a:rPr lang="en-US" b="1" spc="-140" dirty="0">
                <a:solidFill>
                  <a:srgbClr val="22919E"/>
                </a:solidFill>
                <a:latin typeface="Arial"/>
                <a:cs typeface="Arial"/>
              </a:rPr>
              <a:t>process).</a:t>
            </a:r>
            <a:endParaRPr lang="en-US" b="1" dirty="0">
              <a:solidFill>
                <a:srgbClr val="22919E"/>
              </a:solidFill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4408849" y="3646311"/>
            <a:ext cx="6557771" cy="3211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10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079" y="596348"/>
            <a:ext cx="4094921" cy="543338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Data Flow Diagram</a:t>
            </a:r>
            <a:endParaRPr lang="en-IN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3F7A-C165-4A74-BD5C-DBDFB828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6" y="1244312"/>
            <a:ext cx="112490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54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CFDB59-4935-40ED-9A69-85446333BDA5}" vid="{FD3FF552-FEA9-4143-A88B-45C419F063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Words>523</Words>
  <Application>Microsoft Office PowerPoint</Application>
  <PresentationFormat>Widescreen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Theme1</vt:lpstr>
      <vt:lpstr>                                                                                    Face Recognition           Attendance System </vt:lpstr>
      <vt:lpstr>PowerPoint Presentation</vt:lpstr>
      <vt:lpstr>Guided by:-</vt:lpstr>
      <vt:lpstr>Presentation Outline</vt:lpstr>
      <vt:lpstr>Definition</vt:lpstr>
      <vt:lpstr>Objectives</vt:lpstr>
      <vt:lpstr>Project Status: Completed</vt:lpstr>
      <vt:lpstr>Methodology</vt:lpstr>
      <vt:lpstr>Data Flow Diagram</vt:lpstr>
      <vt:lpstr>Use Case Diagram</vt:lpstr>
      <vt:lpstr>Database Overview </vt:lpstr>
      <vt:lpstr>System Architecture</vt:lpstr>
      <vt:lpstr>Algorithms</vt:lpstr>
      <vt:lpstr>Application Snapshot-1</vt:lpstr>
      <vt:lpstr>Application Snapshot-2</vt:lpstr>
      <vt:lpstr>Application Snapshot-3</vt:lpstr>
      <vt:lpstr>PowerPoint Presentation</vt:lpstr>
      <vt:lpstr>Application Snapshot-5</vt:lpstr>
      <vt:lpstr>Application Snapshot-6</vt:lpstr>
      <vt:lpstr>PowerPoint Presentation</vt:lpstr>
      <vt:lpstr>Development Tools</vt:lpstr>
      <vt:lpstr>Conclusion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   Attendance System</dc:title>
  <dc:creator>Praveen Goyal</dc:creator>
  <cp:lastModifiedBy>Sajal Bansal</cp:lastModifiedBy>
  <cp:revision>140</cp:revision>
  <dcterms:created xsi:type="dcterms:W3CDTF">2020-02-24T15:53:03Z</dcterms:created>
  <dcterms:modified xsi:type="dcterms:W3CDTF">2020-05-11T07:57:01Z</dcterms:modified>
</cp:coreProperties>
</file>